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9" r:id="rId5"/>
    <p:sldId id="778" r:id="rId6"/>
    <p:sldId id="410" r:id="rId7"/>
    <p:sldId id="434" r:id="rId8"/>
    <p:sldId id="435" r:id="rId9"/>
    <p:sldId id="422" r:id="rId10"/>
    <p:sldId id="437" r:id="rId11"/>
    <p:sldId id="777" r:id="rId12"/>
    <p:sldId id="427" r:id="rId13"/>
    <p:sldId id="352" r:id="rId14"/>
    <p:sldId id="344" r:id="rId15"/>
    <p:sldId id="423" r:id="rId16"/>
    <p:sldId id="424" r:id="rId17"/>
    <p:sldId id="425" r:id="rId18"/>
    <p:sldId id="428" r:id="rId19"/>
    <p:sldId id="419" r:id="rId20"/>
    <p:sldId id="431" r:id="rId21"/>
    <p:sldId id="432" r:id="rId22"/>
    <p:sldId id="436" r:id="rId23"/>
    <p:sldId id="267" r:id="rId2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B9D9E3D-F68D-4D7A-9E56-CEA0DABC574A}">
          <p14:sldIdLst>
            <p14:sldId id="269"/>
            <p14:sldId id="778"/>
            <p14:sldId id="410"/>
            <p14:sldId id="434"/>
            <p14:sldId id="435"/>
            <p14:sldId id="422"/>
            <p14:sldId id="437"/>
            <p14:sldId id="777"/>
            <p14:sldId id="427"/>
            <p14:sldId id="352"/>
            <p14:sldId id="344"/>
            <p14:sldId id="423"/>
            <p14:sldId id="424"/>
            <p14:sldId id="425"/>
            <p14:sldId id="428"/>
            <p14:sldId id="419"/>
            <p14:sldId id="431"/>
            <p14:sldId id="432"/>
            <p14:sldId id="43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E4B"/>
    <a:srgbClr val="0B2F4D"/>
    <a:srgbClr val="172334"/>
    <a:srgbClr val="C7C8CA"/>
    <a:srgbClr val="CFD7E7"/>
    <a:srgbClr val="899E50"/>
    <a:srgbClr val="A3CF62"/>
    <a:srgbClr val="3EA0B5"/>
    <a:srgbClr val="D9D9D9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0728" autoAdjust="0"/>
  </p:normalViewPr>
  <p:slideViewPr>
    <p:cSldViewPr>
      <p:cViewPr varScale="1">
        <p:scale>
          <a:sx n="114" d="100"/>
          <a:sy n="114" d="100"/>
        </p:scale>
        <p:origin x="1446" y="114"/>
      </p:cViewPr>
      <p:guideLst>
        <p:guide orient="horz" pos="1008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1" d="100"/>
          <a:sy n="91" d="100"/>
        </p:scale>
        <p:origin x="3630" y="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1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lang="en-US" dirty="0"/>
              <a:t>06/06/18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9"/>
            <a:ext cx="3012329" cy="46369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82D966E-AF42-4487-A6DA-5F7FC522E6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9475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r>
              <a:rPr lang="en-US" dirty="0"/>
              <a:t>06/06/18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F06E0B5-D0C9-4042-AC8E-22D3214D6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7485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751B2-FA1A-409A-BCB1-A97B7E94200C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06/06/18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667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19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614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570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74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39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571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Cost are conservative, worst case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47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dirty="0"/>
              <a:t>06/06/18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6E0B5-D0C9-4042-AC8E-22D3214D648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82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8395-477E-4B54-BD76-15CB00B21CA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381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8395-477E-4B54-BD76-15CB00B21C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8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8395-477E-4B54-BD76-15CB00B21C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49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06/06/18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6E0B5-D0C9-4042-AC8E-22D3214D648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145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06/06/18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6E0B5-D0C9-4042-AC8E-22D3214D648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87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5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28395-477E-4B54-BD76-15CB00B21CA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63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35E5B4-6A38-4847-A0B8-32A9411A59F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0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557" y="1592539"/>
            <a:ext cx="7772400" cy="1470025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5748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725557" y="3108601"/>
            <a:ext cx="792480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90AC58E-6C9E-4273-8A52-CE65DC8DEC67}"/>
              </a:ext>
            </a:extLst>
          </p:cNvPr>
          <p:cNvSpPr txBox="1">
            <a:spLocks/>
          </p:cNvSpPr>
          <p:nvPr userDrawn="1"/>
        </p:nvSpPr>
        <p:spPr>
          <a:xfrm>
            <a:off x="304801" y="6202362"/>
            <a:ext cx="533400" cy="503238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53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868362"/>
          </a:xfrm>
        </p:spPr>
        <p:txBody>
          <a:bodyPr/>
          <a:lstStyle>
            <a:lvl1pPr>
              <a:defRPr b="0">
                <a:solidFill>
                  <a:srgbClr val="162E4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EA0B5"/>
              </a:buClr>
              <a:defRPr>
                <a:solidFill>
                  <a:srgbClr val="4D4D4D"/>
                </a:solidFill>
              </a:defRPr>
            </a:lvl1pPr>
            <a:lvl2pPr>
              <a:buClr>
                <a:srgbClr val="3EA0B5"/>
              </a:buClr>
              <a:defRPr>
                <a:solidFill>
                  <a:srgbClr val="4D4D4D"/>
                </a:solidFill>
              </a:defRPr>
            </a:lvl2pPr>
            <a:lvl3pPr>
              <a:buClr>
                <a:srgbClr val="3EA0B5"/>
              </a:buClr>
              <a:defRPr>
                <a:solidFill>
                  <a:srgbClr val="4D4D4D"/>
                </a:solidFill>
              </a:defRPr>
            </a:lvl3pPr>
            <a:lvl4pPr>
              <a:buClr>
                <a:srgbClr val="3EA0B5"/>
              </a:buClr>
              <a:defRPr>
                <a:solidFill>
                  <a:srgbClr val="4D4D4D"/>
                </a:solidFill>
              </a:defRPr>
            </a:lvl4pPr>
            <a:lvl5pPr>
              <a:buClr>
                <a:srgbClr val="3EA0B5"/>
              </a:buClr>
              <a:defRPr>
                <a:solidFill>
                  <a:srgbClr val="4D4D4D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5173A24-2C74-4E57-9303-CFE3FDB1CD30}"/>
              </a:ext>
            </a:extLst>
          </p:cNvPr>
          <p:cNvSpPr txBox="1">
            <a:spLocks/>
          </p:cNvSpPr>
          <p:nvPr userDrawn="1"/>
        </p:nvSpPr>
        <p:spPr>
          <a:xfrm>
            <a:off x="304800" y="6126163"/>
            <a:ext cx="533401" cy="579438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57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3DBFF-52B6-410D-B715-BD34E3D8DE38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11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rgbClr val="3EA0B5"/>
              </a:buClr>
              <a:defRPr sz="2800"/>
            </a:lvl1pPr>
            <a:lvl2pPr>
              <a:buClr>
                <a:srgbClr val="3EA0B5"/>
              </a:buClr>
              <a:defRPr sz="2400"/>
            </a:lvl2pPr>
            <a:lvl3pPr>
              <a:buClr>
                <a:srgbClr val="3EA0B5"/>
              </a:buClr>
              <a:defRPr sz="2000"/>
            </a:lvl3pPr>
            <a:lvl4pPr>
              <a:buClr>
                <a:srgbClr val="3EA0B5"/>
              </a:buClr>
              <a:defRPr sz="1800"/>
            </a:lvl4pPr>
            <a:lvl5pPr>
              <a:buClr>
                <a:srgbClr val="3EA0B5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rgbClr val="3EA0B5"/>
              </a:buClr>
              <a:defRPr sz="2800"/>
            </a:lvl1pPr>
            <a:lvl2pPr>
              <a:buClr>
                <a:srgbClr val="3EA0B5"/>
              </a:buClr>
              <a:defRPr sz="2400"/>
            </a:lvl2pPr>
            <a:lvl3pPr>
              <a:buClr>
                <a:srgbClr val="3EA0B5"/>
              </a:buClr>
              <a:defRPr sz="2000"/>
            </a:lvl3pPr>
            <a:lvl4pPr>
              <a:buClr>
                <a:srgbClr val="3EA0B5"/>
              </a:buClr>
              <a:defRPr sz="1800"/>
            </a:lvl4pPr>
            <a:lvl5pPr>
              <a:buClr>
                <a:srgbClr val="3EA0B5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67F6362-9848-4E3D-9B53-1ECD9EB10DC1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37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3EA0B5"/>
              </a:buClr>
              <a:defRPr sz="2400"/>
            </a:lvl1pPr>
            <a:lvl2pPr>
              <a:buClr>
                <a:srgbClr val="3EA0B5"/>
              </a:buClr>
              <a:defRPr sz="2000"/>
            </a:lvl2pPr>
            <a:lvl3pPr>
              <a:buClr>
                <a:srgbClr val="3EA0B5"/>
              </a:buClr>
              <a:defRPr sz="1800"/>
            </a:lvl3pPr>
            <a:lvl4pPr>
              <a:buClr>
                <a:srgbClr val="3EA0B5"/>
              </a:buClr>
              <a:defRPr sz="1600"/>
            </a:lvl4pPr>
            <a:lvl5pPr>
              <a:buClr>
                <a:srgbClr val="3EA0B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rgbClr val="3EA0B5"/>
              </a:buClr>
              <a:defRPr sz="2400"/>
            </a:lvl1pPr>
            <a:lvl2pPr>
              <a:buClr>
                <a:srgbClr val="3EA0B5"/>
              </a:buClr>
              <a:defRPr sz="2000"/>
            </a:lvl2pPr>
            <a:lvl3pPr>
              <a:buClr>
                <a:srgbClr val="3EA0B5"/>
              </a:buClr>
              <a:defRPr sz="1800"/>
            </a:lvl3pPr>
            <a:lvl4pPr>
              <a:buClr>
                <a:srgbClr val="3EA0B5"/>
              </a:buClr>
              <a:defRPr sz="1600"/>
            </a:lvl4pPr>
            <a:lvl5pPr>
              <a:buClr>
                <a:srgbClr val="3EA0B5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1CB82902-D79F-47DA-85F1-47986EB93ECB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16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B3FFCA86-F4E5-49D2-ACAA-244882BA2EA7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9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91A446C3-F7F6-4616-A066-5463ED1115AC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5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3EA0B5"/>
              </a:buClr>
              <a:defRPr sz="3200"/>
            </a:lvl1pPr>
            <a:lvl2pPr>
              <a:buClr>
                <a:srgbClr val="3EA0B5"/>
              </a:buClr>
              <a:defRPr sz="2800"/>
            </a:lvl2pPr>
            <a:lvl3pPr>
              <a:buClr>
                <a:srgbClr val="3EA0B5"/>
              </a:buClr>
              <a:defRPr sz="2400"/>
            </a:lvl3pPr>
            <a:lvl4pPr>
              <a:buClr>
                <a:srgbClr val="3EA0B5"/>
              </a:buClr>
              <a:defRPr sz="2000"/>
            </a:lvl4pPr>
            <a:lvl5pPr>
              <a:buClr>
                <a:srgbClr val="3EA0B5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9A6555-2CC1-4F81-849E-3D54D5D91B5E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1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907B096-796A-4184-A673-62CC1C30C350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537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6B014C8-59E4-465C-AD2E-21A05B16C9B2}"/>
              </a:ext>
            </a:extLst>
          </p:cNvPr>
          <p:cNvGrpSpPr/>
          <p:nvPr userDrawn="1"/>
        </p:nvGrpSpPr>
        <p:grpSpPr>
          <a:xfrm>
            <a:off x="0" y="5562603"/>
            <a:ext cx="9144000" cy="1295398"/>
            <a:chOff x="0" y="2433638"/>
            <a:chExt cx="2092326" cy="506412"/>
          </a:xfrm>
        </p:grpSpPr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2D4A2765-DB4A-4066-8CA8-83306205A8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0" y="2511425"/>
              <a:ext cx="2092325" cy="428625"/>
            </a:xfrm>
            <a:custGeom>
              <a:avLst/>
              <a:gdLst>
                <a:gd name="T0" fmla="*/ 6589 w 6589"/>
                <a:gd name="T1" fmla="*/ 208 h 1349"/>
                <a:gd name="T2" fmla="*/ 6434 w 6589"/>
                <a:gd name="T3" fmla="*/ 266 h 1349"/>
                <a:gd name="T4" fmla="*/ 6128 w 6589"/>
                <a:gd name="T5" fmla="*/ 369 h 1349"/>
                <a:gd name="T6" fmla="*/ 5825 w 6589"/>
                <a:gd name="T7" fmla="*/ 461 h 1349"/>
                <a:gd name="T8" fmla="*/ 5527 w 6589"/>
                <a:gd name="T9" fmla="*/ 538 h 1349"/>
                <a:gd name="T10" fmla="*/ 5232 w 6589"/>
                <a:gd name="T11" fmla="*/ 605 h 1349"/>
                <a:gd name="T12" fmla="*/ 4943 w 6589"/>
                <a:gd name="T13" fmla="*/ 659 h 1349"/>
                <a:gd name="T14" fmla="*/ 4659 w 6589"/>
                <a:gd name="T15" fmla="*/ 702 h 1349"/>
                <a:gd name="T16" fmla="*/ 4379 w 6589"/>
                <a:gd name="T17" fmla="*/ 735 h 1349"/>
                <a:gd name="T18" fmla="*/ 4106 w 6589"/>
                <a:gd name="T19" fmla="*/ 757 h 1349"/>
                <a:gd name="T20" fmla="*/ 3839 w 6589"/>
                <a:gd name="T21" fmla="*/ 772 h 1349"/>
                <a:gd name="T22" fmla="*/ 3577 w 6589"/>
                <a:gd name="T23" fmla="*/ 776 h 1349"/>
                <a:gd name="T24" fmla="*/ 3322 w 6589"/>
                <a:gd name="T25" fmla="*/ 774 h 1349"/>
                <a:gd name="T26" fmla="*/ 3073 w 6589"/>
                <a:gd name="T27" fmla="*/ 764 h 1349"/>
                <a:gd name="T28" fmla="*/ 2833 w 6589"/>
                <a:gd name="T29" fmla="*/ 747 h 1349"/>
                <a:gd name="T30" fmla="*/ 2598 w 6589"/>
                <a:gd name="T31" fmla="*/ 724 h 1349"/>
                <a:gd name="T32" fmla="*/ 2372 w 6589"/>
                <a:gd name="T33" fmla="*/ 696 h 1349"/>
                <a:gd name="T34" fmla="*/ 2046 w 6589"/>
                <a:gd name="T35" fmla="*/ 646 h 1349"/>
                <a:gd name="T36" fmla="*/ 1643 w 6589"/>
                <a:gd name="T37" fmla="*/ 565 h 1349"/>
                <a:gd name="T38" fmla="*/ 1276 w 6589"/>
                <a:gd name="T39" fmla="*/ 473 h 1349"/>
                <a:gd name="T40" fmla="*/ 947 w 6589"/>
                <a:gd name="T41" fmla="*/ 375 h 1349"/>
                <a:gd name="T42" fmla="*/ 658 w 6589"/>
                <a:gd name="T43" fmla="*/ 277 h 1349"/>
                <a:gd name="T44" fmla="*/ 411 w 6589"/>
                <a:gd name="T45" fmla="*/ 184 h 1349"/>
                <a:gd name="T46" fmla="*/ 122 w 6589"/>
                <a:gd name="T47" fmla="*/ 58 h 1349"/>
                <a:gd name="T48" fmla="*/ 0 w 6589"/>
                <a:gd name="T49" fmla="*/ 0 h 1349"/>
                <a:gd name="T50" fmla="*/ 0 w 6589"/>
                <a:gd name="T51" fmla="*/ 1 h 1349"/>
                <a:gd name="T52" fmla="*/ 61 w 6589"/>
                <a:gd name="T53" fmla="*/ 78 h 1349"/>
                <a:gd name="T54" fmla="*/ 201 w 6589"/>
                <a:gd name="T55" fmla="*/ 242 h 1349"/>
                <a:gd name="T56" fmla="*/ 365 w 6589"/>
                <a:gd name="T57" fmla="*/ 417 h 1349"/>
                <a:gd name="T58" fmla="*/ 553 w 6589"/>
                <a:gd name="T59" fmla="*/ 595 h 1349"/>
                <a:gd name="T60" fmla="*/ 768 w 6589"/>
                <a:gd name="T61" fmla="*/ 775 h 1349"/>
                <a:gd name="T62" fmla="*/ 1010 w 6589"/>
                <a:gd name="T63" fmla="*/ 953 h 1349"/>
                <a:gd name="T64" fmla="*/ 1209 w 6589"/>
                <a:gd name="T65" fmla="*/ 1079 h 1349"/>
                <a:gd name="T66" fmla="*/ 1350 w 6589"/>
                <a:gd name="T67" fmla="*/ 1160 h 1349"/>
                <a:gd name="T68" fmla="*/ 1498 w 6589"/>
                <a:gd name="T69" fmla="*/ 1239 h 1349"/>
                <a:gd name="T70" fmla="*/ 1654 w 6589"/>
                <a:gd name="T71" fmla="*/ 1314 h 1349"/>
                <a:gd name="T72" fmla="*/ 1734 w 6589"/>
                <a:gd name="T73" fmla="*/ 1349 h 1349"/>
                <a:gd name="T74" fmla="*/ 6589 w 6589"/>
                <a:gd name="T75" fmla="*/ 1349 h 1349"/>
                <a:gd name="T76" fmla="*/ 6589 w 6589"/>
                <a:gd name="T77" fmla="*/ 208 h 1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89" h="1349">
                  <a:moveTo>
                    <a:pt x="6589" y="208"/>
                  </a:moveTo>
                  <a:lnTo>
                    <a:pt x="6434" y="266"/>
                  </a:lnTo>
                  <a:lnTo>
                    <a:pt x="6128" y="369"/>
                  </a:lnTo>
                  <a:lnTo>
                    <a:pt x="5825" y="461"/>
                  </a:lnTo>
                  <a:lnTo>
                    <a:pt x="5527" y="538"/>
                  </a:lnTo>
                  <a:lnTo>
                    <a:pt x="5232" y="605"/>
                  </a:lnTo>
                  <a:lnTo>
                    <a:pt x="4943" y="659"/>
                  </a:lnTo>
                  <a:lnTo>
                    <a:pt x="4659" y="702"/>
                  </a:lnTo>
                  <a:lnTo>
                    <a:pt x="4379" y="735"/>
                  </a:lnTo>
                  <a:lnTo>
                    <a:pt x="4106" y="757"/>
                  </a:lnTo>
                  <a:lnTo>
                    <a:pt x="3839" y="772"/>
                  </a:lnTo>
                  <a:lnTo>
                    <a:pt x="3577" y="776"/>
                  </a:lnTo>
                  <a:lnTo>
                    <a:pt x="3322" y="774"/>
                  </a:lnTo>
                  <a:lnTo>
                    <a:pt x="3073" y="764"/>
                  </a:lnTo>
                  <a:lnTo>
                    <a:pt x="2833" y="747"/>
                  </a:lnTo>
                  <a:lnTo>
                    <a:pt x="2598" y="724"/>
                  </a:lnTo>
                  <a:lnTo>
                    <a:pt x="2372" y="696"/>
                  </a:lnTo>
                  <a:lnTo>
                    <a:pt x="2046" y="646"/>
                  </a:lnTo>
                  <a:lnTo>
                    <a:pt x="1643" y="565"/>
                  </a:lnTo>
                  <a:lnTo>
                    <a:pt x="1276" y="473"/>
                  </a:lnTo>
                  <a:lnTo>
                    <a:pt x="947" y="375"/>
                  </a:lnTo>
                  <a:lnTo>
                    <a:pt x="658" y="277"/>
                  </a:lnTo>
                  <a:lnTo>
                    <a:pt x="411" y="184"/>
                  </a:lnTo>
                  <a:lnTo>
                    <a:pt x="122" y="58"/>
                  </a:lnTo>
                  <a:lnTo>
                    <a:pt x="0" y="0"/>
                  </a:lnTo>
                  <a:lnTo>
                    <a:pt x="0" y="1"/>
                  </a:lnTo>
                  <a:lnTo>
                    <a:pt x="61" y="78"/>
                  </a:lnTo>
                  <a:lnTo>
                    <a:pt x="201" y="242"/>
                  </a:lnTo>
                  <a:lnTo>
                    <a:pt x="365" y="417"/>
                  </a:lnTo>
                  <a:lnTo>
                    <a:pt x="553" y="595"/>
                  </a:lnTo>
                  <a:lnTo>
                    <a:pt x="768" y="775"/>
                  </a:lnTo>
                  <a:lnTo>
                    <a:pt x="1010" y="953"/>
                  </a:lnTo>
                  <a:lnTo>
                    <a:pt x="1209" y="1079"/>
                  </a:lnTo>
                  <a:lnTo>
                    <a:pt x="1350" y="1160"/>
                  </a:lnTo>
                  <a:lnTo>
                    <a:pt x="1498" y="1239"/>
                  </a:lnTo>
                  <a:lnTo>
                    <a:pt x="1654" y="1314"/>
                  </a:lnTo>
                  <a:lnTo>
                    <a:pt x="1734" y="1349"/>
                  </a:lnTo>
                  <a:lnTo>
                    <a:pt x="6589" y="1349"/>
                  </a:lnTo>
                  <a:lnTo>
                    <a:pt x="6589" y="20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D433C055-B5E9-490C-81C1-CB3BAC4AF0D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23988" y="2433638"/>
              <a:ext cx="668338" cy="282575"/>
            </a:xfrm>
            <a:custGeom>
              <a:avLst/>
              <a:gdLst>
                <a:gd name="T0" fmla="*/ 2106 w 2106"/>
                <a:gd name="T1" fmla="*/ 0 h 892"/>
                <a:gd name="T2" fmla="*/ 1969 w 2106"/>
                <a:gd name="T3" fmla="*/ 93 h 892"/>
                <a:gd name="T4" fmla="*/ 1695 w 2106"/>
                <a:gd name="T5" fmla="*/ 260 h 892"/>
                <a:gd name="T6" fmla="*/ 1420 w 2106"/>
                <a:gd name="T7" fmla="*/ 405 h 892"/>
                <a:gd name="T8" fmla="*/ 1149 w 2106"/>
                <a:gd name="T9" fmla="*/ 531 h 892"/>
                <a:gd name="T10" fmla="*/ 881 w 2106"/>
                <a:gd name="T11" fmla="*/ 640 h 892"/>
                <a:gd name="T12" fmla="*/ 619 w 2106"/>
                <a:gd name="T13" fmla="*/ 729 h 892"/>
                <a:gd name="T14" fmla="*/ 364 w 2106"/>
                <a:gd name="T15" fmla="*/ 805 h 892"/>
                <a:gd name="T16" fmla="*/ 119 w 2106"/>
                <a:gd name="T17" fmla="*/ 867 h 892"/>
                <a:gd name="T18" fmla="*/ 0 w 2106"/>
                <a:gd name="T19" fmla="*/ 892 h 892"/>
                <a:gd name="T20" fmla="*/ 125 w 2106"/>
                <a:gd name="T21" fmla="*/ 876 h 892"/>
                <a:gd name="T22" fmla="*/ 376 w 2106"/>
                <a:gd name="T23" fmla="*/ 841 h 892"/>
                <a:gd name="T24" fmla="*/ 633 w 2106"/>
                <a:gd name="T25" fmla="*/ 796 h 892"/>
                <a:gd name="T26" fmla="*/ 893 w 2106"/>
                <a:gd name="T27" fmla="*/ 743 h 892"/>
                <a:gd name="T28" fmla="*/ 1157 w 2106"/>
                <a:gd name="T29" fmla="*/ 680 h 892"/>
                <a:gd name="T30" fmla="*/ 1424 w 2106"/>
                <a:gd name="T31" fmla="*/ 605 h 892"/>
                <a:gd name="T32" fmla="*/ 1695 w 2106"/>
                <a:gd name="T33" fmla="*/ 523 h 892"/>
                <a:gd name="T34" fmla="*/ 1968 w 2106"/>
                <a:gd name="T35" fmla="*/ 428 h 892"/>
                <a:gd name="T36" fmla="*/ 2106 w 2106"/>
                <a:gd name="T37" fmla="*/ 376 h 892"/>
                <a:gd name="T38" fmla="*/ 2106 w 2106"/>
                <a:gd name="T39" fmla="*/ 0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06" h="892">
                  <a:moveTo>
                    <a:pt x="2106" y="0"/>
                  </a:moveTo>
                  <a:lnTo>
                    <a:pt x="1969" y="93"/>
                  </a:lnTo>
                  <a:lnTo>
                    <a:pt x="1695" y="260"/>
                  </a:lnTo>
                  <a:lnTo>
                    <a:pt x="1420" y="405"/>
                  </a:lnTo>
                  <a:lnTo>
                    <a:pt x="1149" y="531"/>
                  </a:lnTo>
                  <a:lnTo>
                    <a:pt x="881" y="640"/>
                  </a:lnTo>
                  <a:lnTo>
                    <a:pt x="619" y="729"/>
                  </a:lnTo>
                  <a:lnTo>
                    <a:pt x="364" y="805"/>
                  </a:lnTo>
                  <a:lnTo>
                    <a:pt x="119" y="867"/>
                  </a:lnTo>
                  <a:lnTo>
                    <a:pt x="0" y="892"/>
                  </a:lnTo>
                  <a:lnTo>
                    <a:pt x="125" y="876"/>
                  </a:lnTo>
                  <a:lnTo>
                    <a:pt x="376" y="841"/>
                  </a:lnTo>
                  <a:lnTo>
                    <a:pt x="633" y="796"/>
                  </a:lnTo>
                  <a:lnTo>
                    <a:pt x="893" y="743"/>
                  </a:lnTo>
                  <a:lnTo>
                    <a:pt x="1157" y="680"/>
                  </a:lnTo>
                  <a:lnTo>
                    <a:pt x="1424" y="605"/>
                  </a:lnTo>
                  <a:lnTo>
                    <a:pt x="1695" y="523"/>
                  </a:lnTo>
                  <a:lnTo>
                    <a:pt x="1968" y="428"/>
                  </a:lnTo>
                  <a:lnTo>
                    <a:pt x="2106" y="376"/>
                  </a:lnTo>
                  <a:lnTo>
                    <a:pt x="2106" y="0"/>
                  </a:lnTo>
                  <a:close/>
                </a:path>
              </a:pathLst>
            </a:custGeom>
            <a:solidFill>
              <a:srgbClr val="899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/>
            </a:p>
          </p:txBody>
        </p:sp>
        <p:sp>
          <p:nvSpPr>
            <p:cNvPr id="11" name="Freeform 708">
              <a:extLst>
                <a:ext uri="{FF2B5EF4-FFF2-40B4-BE49-F238E27FC236}">
                  <a16:creationId xmlns:a16="http://schemas.microsoft.com/office/drawing/2014/main" id="{F5FD3C94-E264-433C-9A1E-9711795B94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" y="2532062"/>
              <a:ext cx="508000" cy="407988"/>
            </a:xfrm>
            <a:custGeom>
              <a:avLst/>
              <a:gdLst>
                <a:gd name="T0" fmla="*/ 0 w 1597"/>
                <a:gd name="T1" fmla="*/ 0 h 1286"/>
                <a:gd name="T2" fmla="*/ 0 w 1597"/>
                <a:gd name="T3" fmla="*/ 1286 h 1286"/>
                <a:gd name="T4" fmla="*/ 1597 w 1597"/>
                <a:gd name="T5" fmla="*/ 1286 h 1286"/>
                <a:gd name="T6" fmla="*/ 1524 w 1597"/>
                <a:gd name="T7" fmla="*/ 1251 h 1286"/>
                <a:gd name="T8" fmla="*/ 1382 w 1597"/>
                <a:gd name="T9" fmla="*/ 1178 h 1286"/>
                <a:gd name="T10" fmla="*/ 1181 w 1597"/>
                <a:gd name="T11" fmla="*/ 1062 h 1286"/>
                <a:gd name="T12" fmla="*/ 936 w 1597"/>
                <a:gd name="T13" fmla="*/ 899 h 1286"/>
                <a:gd name="T14" fmla="*/ 713 w 1597"/>
                <a:gd name="T15" fmla="*/ 732 h 1286"/>
                <a:gd name="T16" fmla="*/ 515 w 1597"/>
                <a:gd name="T17" fmla="*/ 560 h 1286"/>
                <a:gd name="T18" fmla="*/ 340 w 1597"/>
                <a:gd name="T19" fmla="*/ 391 h 1286"/>
                <a:gd name="T20" fmla="*/ 188 w 1597"/>
                <a:gd name="T21" fmla="*/ 227 h 1286"/>
                <a:gd name="T22" fmla="*/ 57 w 1597"/>
                <a:gd name="T23" fmla="*/ 73 h 1286"/>
                <a:gd name="T24" fmla="*/ 0 w 1597"/>
                <a:gd name="T25" fmla="*/ 0 h 1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97" h="1286">
                  <a:moveTo>
                    <a:pt x="0" y="0"/>
                  </a:moveTo>
                  <a:lnTo>
                    <a:pt x="0" y="1286"/>
                  </a:lnTo>
                  <a:lnTo>
                    <a:pt x="1597" y="1286"/>
                  </a:lnTo>
                  <a:lnTo>
                    <a:pt x="1524" y="1251"/>
                  </a:lnTo>
                  <a:lnTo>
                    <a:pt x="1382" y="1178"/>
                  </a:lnTo>
                  <a:lnTo>
                    <a:pt x="1181" y="1062"/>
                  </a:lnTo>
                  <a:lnTo>
                    <a:pt x="936" y="899"/>
                  </a:lnTo>
                  <a:lnTo>
                    <a:pt x="713" y="732"/>
                  </a:lnTo>
                  <a:lnTo>
                    <a:pt x="515" y="560"/>
                  </a:lnTo>
                  <a:lnTo>
                    <a:pt x="340" y="391"/>
                  </a:lnTo>
                  <a:lnTo>
                    <a:pt x="188" y="227"/>
                  </a:lnTo>
                  <a:lnTo>
                    <a:pt x="57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9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 dirty="0"/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E82BC82-E29D-4806-A476-DBB51DDB11C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185" y="6233160"/>
            <a:ext cx="1208240" cy="548640"/>
          </a:xfrm>
          <a:prstGeom prst="rect">
            <a:avLst/>
          </a:prstGeom>
        </p:spPr>
      </p:pic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4CCB0CCD-1538-43DE-9FB9-C7B3E0D9D95A}"/>
              </a:ext>
            </a:extLst>
          </p:cNvPr>
          <p:cNvSpPr txBox="1">
            <a:spLocks/>
          </p:cNvSpPr>
          <p:nvPr userDrawn="1"/>
        </p:nvSpPr>
        <p:spPr>
          <a:xfrm>
            <a:off x="457199" y="6202362"/>
            <a:ext cx="381001" cy="381000"/>
          </a:xfrm>
          <a:prstGeom prst="ellipse">
            <a:avLst/>
          </a:prstGeom>
          <a:solidFill>
            <a:srgbClr val="4B686D"/>
          </a:solidFill>
        </p:spPr>
        <p:txBody>
          <a:bodyPr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F6F8184-1DEB-4DCD-889D-47617B20737C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687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62E4B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162E4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162E4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162E4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162E4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162E4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F77C60C-DE14-4CFE-B9A0-22B48A9C24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33493"/>
            <a:ext cx="4568872" cy="2286000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559A54C6-4737-400D-BC7C-4CD8631B0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828800"/>
            <a:ext cx="8001000" cy="1470025"/>
          </a:xfrm>
        </p:spPr>
        <p:txBody>
          <a:bodyPr>
            <a:normAutofit/>
          </a:bodyPr>
          <a:lstStyle/>
          <a:p>
            <a:r>
              <a:rPr lang="en-US" sz="3600" b="0" dirty="0"/>
              <a:t>Proposed PFAS Maximum Contaminant Levels (MCLs) and Rules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E4E4202-455B-4EF2-878B-AE8A2976BC00}"/>
              </a:ext>
            </a:extLst>
          </p:cNvPr>
          <p:cNvSpPr txBox="1">
            <a:spLocks/>
          </p:cNvSpPr>
          <p:nvPr/>
        </p:nvSpPr>
        <p:spPr>
          <a:xfrm>
            <a:off x="2891246" y="3733800"/>
            <a:ext cx="3352800" cy="1807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3000" dirty="0"/>
              <a:t>Eric Oswald</a:t>
            </a:r>
          </a:p>
          <a:p>
            <a:pPr>
              <a:spcBef>
                <a:spcPts val="600"/>
              </a:spcBef>
            </a:pPr>
            <a:r>
              <a:rPr lang="en-US" sz="3000" dirty="0"/>
              <a:t>Drinking Water and Environmental Health</a:t>
            </a:r>
          </a:p>
          <a:p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844AB55-A248-4B50-808A-8AA96B26D6D2}"/>
              </a:ext>
            </a:extLst>
          </p:cNvPr>
          <p:cNvSpPr txBox="1">
            <a:spLocks/>
          </p:cNvSpPr>
          <p:nvPr/>
        </p:nvSpPr>
        <p:spPr>
          <a:xfrm>
            <a:off x="5943600" y="3733800"/>
            <a:ext cx="3352800" cy="18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/>
              <a:t>Steve Sliver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MPART Executive Director</a:t>
            </a:r>
          </a:p>
          <a:p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6A2FA6A-8B54-4383-8243-9D83764A7B37}"/>
              </a:ext>
            </a:extLst>
          </p:cNvPr>
          <p:cNvSpPr txBox="1">
            <a:spLocks/>
          </p:cNvSpPr>
          <p:nvPr/>
        </p:nvSpPr>
        <p:spPr>
          <a:xfrm>
            <a:off x="0" y="3733800"/>
            <a:ext cx="3352800" cy="18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/>
              <a:t>Aaron Keatley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Chief Deputy 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Director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2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66" y="363583"/>
            <a:ext cx="8229600" cy="60662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How Does the Rule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109" y="1524000"/>
            <a:ext cx="7945781" cy="4495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Applicability</a:t>
            </a:r>
          </a:p>
          <a:p>
            <a:r>
              <a:rPr lang="en-US" sz="2800" dirty="0">
                <a:latin typeface="+mj-lt"/>
              </a:rPr>
              <a:t>Sampling Requirements</a:t>
            </a:r>
          </a:p>
          <a:p>
            <a:r>
              <a:rPr lang="en-US" sz="2800" dirty="0">
                <a:latin typeface="+mj-lt"/>
              </a:rPr>
              <a:t>Reporting</a:t>
            </a:r>
          </a:p>
          <a:p>
            <a:r>
              <a:rPr lang="en-US" sz="2800" dirty="0">
                <a:latin typeface="+mj-lt"/>
              </a:rPr>
              <a:t>Proposed MCLs</a:t>
            </a:r>
          </a:p>
          <a:p>
            <a:r>
              <a:rPr lang="en-US" sz="2800" dirty="0">
                <a:latin typeface="+mj-lt"/>
              </a:rPr>
              <a:t>Compliance Calculation</a:t>
            </a:r>
          </a:p>
          <a:p>
            <a:r>
              <a:rPr lang="en-US" sz="2800" dirty="0">
                <a:latin typeface="+mj-lt"/>
              </a:rPr>
              <a:t>Public Notification</a:t>
            </a:r>
          </a:p>
          <a:p>
            <a:r>
              <a:rPr lang="en-US" sz="2800" dirty="0">
                <a:latin typeface="+mj-lt"/>
              </a:rPr>
              <a:t>Treatment Technologies</a:t>
            </a:r>
          </a:p>
          <a:p>
            <a:r>
              <a:rPr lang="en-US" sz="2800" dirty="0">
                <a:latin typeface="+mj-lt"/>
              </a:rPr>
              <a:t>Laboratory Certification</a:t>
            </a:r>
            <a:endParaRPr lang="en-US" sz="2400" dirty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6245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Who Must Follow the New Rule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717E2BDA-D01C-4C7F-B583-CF9769F7F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3716902"/>
          </a:xfrm>
        </p:spPr>
        <p:txBody>
          <a:bodyPr>
            <a:noAutofit/>
          </a:bodyPr>
          <a:lstStyle/>
          <a:p>
            <a:r>
              <a:rPr lang="en-US" sz="2800" dirty="0"/>
              <a:t>Community Water Supplies </a:t>
            </a:r>
          </a:p>
          <a:p>
            <a:pPr lvl="1"/>
            <a:r>
              <a:rPr lang="en-US" sz="2400" dirty="0"/>
              <a:t>1,400 Supplies</a:t>
            </a:r>
          </a:p>
          <a:p>
            <a:endParaRPr lang="en-US" sz="2800" dirty="0"/>
          </a:p>
          <a:p>
            <a:r>
              <a:rPr lang="en-US" sz="2800" dirty="0"/>
              <a:t>Non-transient Noncommunity Water Supplies</a:t>
            </a:r>
          </a:p>
          <a:p>
            <a:pPr lvl="1"/>
            <a:r>
              <a:rPr lang="en-US" sz="2400" dirty="0"/>
              <a:t>1,300 Supplies</a:t>
            </a:r>
          </a:p>
          <a:p>
            <a:endParaRPr lang="en-US" sz="2800" dirty="0"/>
          </a:p>
          <a:p>
            <a:r>
              <a:rPr lang="en-US" sz="2800" dirty="0"/>
              <a:t>EGLE can require sampling of other regulated supplies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705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Sampling Requirements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EE78932-8482-45D8-B731-59B4530D7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3716902"/>
          </a:xfrm>
        </p:spPr>
        <p:txBody>
          <a:bodyPr>
            <a:noAutofit/>
          </a:bodyPr>
          <a:lstStyle/>
          <a:p>
            <a:r>
              <a:rPr lang="en-US" sz="2800" dirty="0"/>
              <a:t>General Requirements: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sz="2400" dirty="0"/>
              <a:t>Sample where treated water enters the distribution system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EGLE may require confirmation sampling</a:t>
            </a:r>
          </a:p>
          <a:p>
            <a:pPr marL="457200" lvl="1" indent="0">
              <a:buNone/>
            </a:pPr>
            <a:endParaRPr lang="en-US" sz="2400" dirty="0"/>
          </a:p>
          <a:p>
            <a:pPr lvl="1"/>
            <a:r>
              <a:rPr lang="en-US" sz="2400" dirty="0"/>
              <a:t>EGLE may require more frequent sampling (variations in system)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1629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Sampling Requirements (cont.)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371600"/>
            <a:ext cx="8077200" cy="3716902"/>
          </a:xfrm>
        </p:spPr>
        <p:txBody>
          <a:bodyPr>
            <a:noAutofit/>
          </a:bodyPr>
          <a:lstStyle/>
          <a:p>
            <a:r>
              <a:rPr lang="en-US" sz="2800" dirty="0"/>
              <a:t>Initial Sampling:</a:t>
            </a:r>
          </a:p>
          <a:p>
            <a:pPr lvl="1"/>
            <a:r>
              <a:rPr lang="en-US" sz="2400" dirty="0"/>
              <a:t>Modeled to ensure those with least amount of data sample first</a:t>
            </a:r>
          </a:p>
          <a:p>
            <a:pPr lvl="1"/>
            <a:r>
              <a:rPr lang="en-US" sz="2400" dirty="0"/>
              <a:t>Must sample immediately</a:t>
            </a:r>
          </a:p>
          <a:p>
            <a:pPr lvl="1"/>
            <a:r>
              <a:rPr lang="en-US" sz="2400" dirty="0"/>
              <a:t>Systems with data sample within 6 months</a:t>
            </a:r>
          </a:p>
          <a:p>
            <a:endParaRPr lang="en-US" sz="2800" dirty="0"/>
          </a:p>
          <a:p>
            <a:r>
              <a:rPr lang="en-US" sz="2800" dirty="0"/>
              <a:t>Ongoing Sampling:</a:t>
            </a:r>
          </a:p>
          <a:p>
            <a:pPr lvl="1"/>
            <a:r>
              <a:rPr lang="en-US" sz="2400" dirty="0"/>
              <a:t>Quarterly:  Supplies with detections </a:t>
            </a:r>
          </a:p>
          <a:p>
            <a:pPr lvl="1"/>
            <a:r>
              <a:rPr lang="en-US" sz="2400" dirty="0"/>
              <a:t>Annually: Supplies with no detections or consistently below proposed MCLs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78176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81000"/>
            <a:ext cx="8001000" cy="838200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When are Results Reported to EGLE?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A12066F8-A645-4B2F-B3B2-E755B0888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3716902"/>
          </a:xfrm>
        </p:spPr>
        <p:txBody>
          <a:bodyPr>
            <a:noAutofit/>
          </a:bodyPr>
          <a:lstStyle/>
          <a:p>
            <a:r>
              <a:rPr lang="en-US" sz="2800" dirty="0"/>
              <a:t>In accordance with existing requirements: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Within first 10 days of the month following the month in when results are received, or,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Within 10 days of the end of the monitoring period</a:t>
            </a:r>
          </a:p>
          <a:p>
            <a:pPr lvl="1"/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***Whichever is sooner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834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Compliance Calculation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3716902"/>
          </a:xfrm>
        </p:spPr>
        <p:txBody>
          <a:bodyPr>
            <a:noAutofit/>
          </a:bodyPr>
          <a:lstStyle/>
          <a:p>
            <a:r>
              <a:rPr lang="en-US" sz="2400" dirty="0"/>
              <a:t>Compliance based on annual average at each sampling point</a:t>
            </a:r>
          </a:p>
          <a:p>
            <a:r>
              <a:rPr lang="en-US" sz="2400" dirty="0"/>
              <a:t>One point can cause the supply to be out of compliance</a:t>
            </a:r>
          </a:p>
          <a:p>
            <a:r>
              <a:rPr lang="en-US" sz="2400" dirty="0"/>
              <a:t>Positive detections result in quarterly sampling</a:t>
            </a:r>
          </a:p>
          <a:p>
            <a:r>
              <a:rPr lang="en-US" sz="2400" dirty="0"/>
              <a:t>One sample can cause the supply to exceed MCL immediately</a:t>
            </a:r>
          </a:p>
          <a:p>
            <a:r>
              <a:rPr lang="en-US" sz="2400" dirty="0"/>
              <a:t>If confirmation sampling is required, the confirmation result(s) will normally be averaged with the first result</a:t>
            </a:r>
          </a:p>
          <a:p>
            <a:r>
              <a:rPr lang="en-US" sz="2400" dirty="0"/>
              <a:t>EGLE may exclude results of obvious sampling errors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6347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Public Notification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3925BEA-2895-49DF-B8B3-38051C3BF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Required if a supply is in noncompliance and to be conducted consistent with existing public notification requirements for similar contaminants.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If a water supply is out of compliance with an MCL, a 30-day public notification is required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Notice requires mandatory language about the source of each contaminant in drinking water and mandatory health effects language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 For community water supplies, violations must also be referenced in annual water quality reports (consumer confidence reports)</a:t>
            </a:r>
          </a:p>
        </p:txBody>
      </p:sp>
    </p:spTree>
    <p:extLst>
      <p:ext uri="{BB962C8B-B14F-4D97-AF65-F5344CB8AC3E}">
        <p14:creationId xmlns:p14="http://schemas.microsoft.com/office/powerpoint/2010/main" val="2231226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Treatment Technology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57D485B-E38F-4CC6-B0FA-42F0859AD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Best Available: Granular Activated Carbon</a:t>
            </a:r>
          </a:p>
          <a:p>
            <a:pPr lvl="1"/>
            <a:r>
              <a:rPr lang="en-US" dirty="0"/>
              <a:t>Cost used for Regulatory Impact Statement</a:t>
            </a:r>
          </a:p>
          <a:p>
            <a:pPr lvl="1"/>
            <a:r>
              <a:rPr lang="en-US" dirty="0"/>
              <a:t>Capable of treating to MCLs</a:t>
            </a:r>
          </a:p>
          <a:p>
            <a:pPr lvl="1"/>
            <a:r>
              <a:rPr lang="en-US" dirty="0"/>
              <a:t>Waste Stream/Regeneration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Filtration</a:t>
            </a:r>
          </a:p>
          <a:p>
            <a:pPr lvl="1"/>
            <a:r>
              <a:rPr lang="en-US" dirty="0"/>
              <a:t>Produces Concentrated Waste Stream to?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Ion Exchange</a:t>
            </a:r>
          </a:p>
        </p:txBody>
      </p:sp>
    </p:spTree>
    <p:extLst>
      <p:ext uri="{BB962C8B-B14F-4D97-AF65-F5344CB8AC3E}">
        <p14:creationId xmlns:p14="http://schemas.microsoft.com/office/powerpoint/2010/main" val="397761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Laboratory Certification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B71D222-3BCD-4645-A488-42ACA4A521C6}"/>
              </a:ext>
            </a:extLst>
          </p:cNvPr>
          <p:cNvSpPr txBox="1">
            <a:spLocks/>
          </p:cNvSpPr>
          <p:nvPr/>
        </p:nvSpPr>
        <p:spPr>
          <a:xfrm>
            <a:off x="457200" y="19510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32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»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Requires an EPA Certified Method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r>
              <a:rPr lang="en-US"/>
              <a:t>Minimum Detection Capability Required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r>
              <a:rPr lang="en-US"/>
              <a:t>Third Party Proficiency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111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Regulatory Impact Statement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6BE167F-9580-48B2-BDF7-0FF1965BC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Cost for Sampling and Analysis:  $6.4M</a:t>
            </a:r>
          </a:p>
          <a:p>
            <a:endParaRPr lang="en-US" dirty="0"/>
          </a:p>
          <a:p>
            <a:r>
              <a:rPr lang="en-US" dirty="0"/>
              <a:t>Treatment Installation:  $11M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Treatment O&amp;M:  $326K annually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Benefits addressed qualitatively</a:t>
            </a:r>
          </a:p>
        </p:txBody>
      </p:sp>
    </p:spTree>
    <p:extLst>
      <p:ext uri="{BB962C8B-B14F-4D97-AF65-F5344CB8AC3E}">
        <p14:creationId xmlns:p14="http://schemas.microsoft.com/office/powerpoint/2010/main" val="232415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68E47-CB4D-4774-87DB-048B686B6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58E0B-8AF6-4E4D-BFFD-44A2847C3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Michigan PFAS Action Response Team</a:t>
            </a:r>
          </a:p>
          <a:p>
            <a:pPr lvl="1"/>
            <a:r>
              <a:rPr lang="en-US" dirty="0"/>
              <a:t>Unique, multi-agency approach</a:t>
            </a:r>
          </a:p>
          <a:p>
            <a:pPr lvl="1"/>
            <a:r>
              <a:rPr lang="en-US" dirty="0"/>
              <a:t>Data-driven and science-based </a:t>
            </a:r>
          </a:p>
          <a:p>
            <a:pPr lvl="1"/>
            <a:r>
              <a:rPr lang="en-US" dirty="0"/>
              <a:t>Identify and reduce exposures</a:t>
            </a:r>
          </a:p>
          <a:p>
            <a:r>
              <a:rPr lang="en-US" dirty="0"/>
              <a:t>PFAS emerge in public water supplies</a:t>
            </a:r>
          </a:p>
          <a:p>
            <a:r>
              <a:rPr lang="en-US" dirty="0"/>
              <a:t>Executive Directive to develop rules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408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D88E6-4B6A-417B-A99A-59AB8A190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52" y="395962"/>
            <a:ext cx="5266047" cy="20424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Michigan Department of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/>
              <a:t>Environment, Great Lakes, and Energy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www.Michigan.gov/EGLE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AFBC329-B4EB-4E38-830B-19BCA716D2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76" y="3953888"/>
            <a:ext cx="548640" cy="5486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5270382-4351-4F83-B135-7906D2117C7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76" y="4572000"/>
            <a:ext cx="548640" cy="54864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1CA21E1-5845-436F-9F94-1080592CA7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02" y="3373636"/>
            <a:ext cx="541420" cy="548640"/>
          </a:xfrm>
          <a:prstGeom prst="rect">
            <a:avLst/>
          </a:prstGeom>
        </p:spPr>
      </p:pic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4097AC82-9A10-4A2F-AEB5-6770E68B6034}"/>
              </a:ext>
            </a:extLst>
          </p:cNvPr>
          <p:cNvSpPr txBox="1">
            <a:spLocks/>
          </p:cNvSpPr>
          <p:nvPr/>
        </p:nvSpPr>
        <p:spPr>
          <a:xfrm>
            <a:off x="1381137" y="3224683"/>
            <a:ext cx="6724645" cy="2462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32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»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Sign up for email updates</a:t>
            </a:r>
          </a:p>
          <a:p>
            <a:pPr mar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 dirty="0"/>
              <a:t>Subscribe to our YouTube Channel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Follow us on Twitter @MichiganEGLE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F9B5B97-4F61-489F-86F5-C4CBB7B0A3C5}"/>
              </a:ext>
            </a:extLst>
          </p:cNvPr>
          <p:cNvGrpSpPr/>
          <p:nvPr/>
        </p:nvGrpSpPr>
        <p:grpSpPr>
          <a:xfrm>
            <a:off x="5894703" y="228600"/>
            <a:ext cx="2800345" cy="2691778"/>
            <a:chOff x="5600700" y="203822"/>
            <a:chExt cx="3430858" cy="3225178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887CD6-B3D1-42D1-9D0E-C92E1E6B7E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88" t="-2154" r="-249" b="-1944"/>
            <a:stretch/>
          </p:blipFill>
          <p:spPr>
            <a:xfrm>
              <a:off x="5662363" y="1016083"/>
              <a:ext cx="3369195" cy="1574717"/>
            </a:xfrm>
            <a:prstGeom prst="rect">
              <a:avLst/>
            </a:prstGeom>
          </p:spPr>
        </p:pic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FC2B376-A92D-433C-B23C-753DC6D6BF7D}"/>
                </a:ext>
              </a:extLst>
            </p:cNvPr>
            <p:cNvSpPr/>
            <p:nvPr/>
          </p:nvSpPr>
          <p:spPr>
            <a:xfrm>
              <a:off x="5600700" y="203822"/>
              <a:ext cx="3429000" cy="3225178"/>
            </a:xfrm>
            <a:prstGeom prst="ellipse">
              <a:avLst/>
            </a:prstGeom>
            <a:noFill/>
            <a:ln w="31750">
              <a:solidFill>
                <a:srgbClr val="C7C8C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63359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66" y="363583"/>
            <a:ext cx="8229600" cy="606621"/>
          </a:xfrm>
        </p:spPr>
        <p:txBody>
          <a:bodyPr>
            <a:normAutofit/>
          </a:bodyPr>
          <a:lstStyle/>
          <a:p>
            <a:pPr algn="ctr"/>
            <a:r>
              <a:rPr lang="en-US" sz="3300" dirty="0"/>
              <a:t>Timeline - PFAS MCL Process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EC0CDCE-2F93-4FBB-9ECC-3637B5460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50" y="1219200"/>
            <a:ext cx="8229600" cy="5006182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March 26, 2019: Governor Whitmer Directive</a:t>
            </a:r>
          </a:p>
          <a:p>
            <a:r>
              <a:rPr lang="en-US" sz="2800" dirty="0"/>
              <a:t>April – June 2019: MPART Science Advisory 		Workgroup Develops Health Based Values</a:t>
            </a:r>
          </a:p>
          <a:p>
            <a:r>
              <a:rPr lang="en-US" sz="2800" dirty="0"/>
              <a:t>July 2019: Stakeholder Listening Sessions</a:t>
            </a:r>
          </a:p>
          <a:p>
            <a:r>
              <a:rPr lang="en-US" sz="2800" dirty="0"/>
              <a:t>August 2019: EGLE Drafts Rule</a:t>
            </a:r>
          </a:p>
          <a:p>
            <a:r>
              <a:rPr lang="en-US" sz="2800" dirty="0"/>
              <a:t>September 2019: Stakeholder Meetings</a:t>
            </a:r>
          </a:p>
          <a:p>
            <a:r>
              <a:rPr lang="en-US" sz="2800" dirty="0"/>
              <a:t>September 2019: EGLE Revises Rule</a:t>
            </a:r>
          </a:p>
          <a:p>
            <a:r>
              <a:rPr lang="en-US" sz="2800" dirty="0"/>
              <a:t>October 2019: Final Draft Rule</a:t>
            </a:r>
          </a:p>
          <a:p>
            <a:r>
              <a:rPr lang="en-US" sz="2800" dirty="0"/>
              <a:t>November 2019: ERRC </a:t>
            </a:r>
          </a:p>
          <a:p>
            <a:r>
              <a:rPr lang="en-US" sz="2800" dirty="0"/>
              <a:t>December 6, 2019 – January 31, 2020: Public Comment Period</a:t>
            </a:r>
          </a:p>
          <a:p>
            <a:r>
              <a:rPr lang="en-US" sz="2800" dirty="0"/>
              <a:t>January 2020: Public Hearings</a:t>
            </a:r>
          </a:p>
          <a:p>
            <a:r>
              <a:rPr lang="en-US" sz="2800" dirty="0"/>
              <a:t>February 27, 2020: ERRC Final Vote</a:t>
            </a:r>
          </a:p>
        </p:txBody>
      </p:sp>
    </p:spTree>
    <p:extLst>
      <p:ext uri="{BB962C8B-B14F-4D97-AF65-F5344CB8AC3E}">
        <p14:creationId xmlns:p14="http://schemas.microsoft.com/office/powerpoint/2010/main" val="140762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66" y="363583"/>
            <a:ext cx="8229600" cy="60662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Stakeholders Involved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EC5901A-FBB1-4BED-AD20-9284CBD90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75" y="1295400"/>
            <a:ext cx="7945781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+mj-lt"/>
              </a:rPr>
              <a:t>Industrial Group</a:t>
            </a:r>
          </a:p>
          <a:p>
            <a:pPr lvl="1"/>
            <a:r>
              <a:rPr lang="en-US" sz="2000" dirty="0">
                <a:latin typeface="+mj-lt"/>
              </a:rPr>
              <a:t>Michigan Chamber of Commerce</a:t>
            </a:r>
          </a:p>
          <a:p>
            <a:pPr lvl="1"/>
            <a:r>
              <a:rPr lang="en-US" sz="2000" dirty="0">
                <a:latin typeface="+mj-lt"/>
              </a:rPr>
              <a:t>Michigan Chemistry Council</a:t>
            </a:r>
          </a:p>
          <a:p>
            <a:pPr lvl="1"/>
            <a:r>
              <a:rPr lang="en-US" sz="2000" dirty="0">
                <a:latin typeface="+mj-lt"/>
              </a:rPr>
              <a:t>Michigan Groundwater Association</a:t>
            </a:r>
          </a:p>
          <a:p>
            <a:pPr lvl="1"/>
            <a:r>
              <a:rPr lang="en-US" sz="2000" dirty="0"/>
              <a:t>Michigan Manufactured Housing Association</a:t>
            </a:r>
          </a:p>
          <a:p>
            <a:pPr lvl="1"/>
            <a:r>
              <a:rPr lang="en-US" sz="2000" dirty="0">
                <a:latin typeface="+mj-lt"/>
              </a:rPr>
              <a:t>Michigan Manufacturers Association</a:t>
            </a:r>
          </a:p>
          <a:p>
            <a:pPr lvl="1"/>
            <a:r>
              <a:rPr lang="en-US" sz="2000" dirty="0">
                <a:latin typeface="+mj-lt"/>
              </a:rPr>
              <a:t>Michigan Waste and Recycle Association</a:t>
            </a: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r>
              <a:rPr lang="en-US" sz="2400" dirty="0">
                <a:latin typeface="+mj-lt"/>
              </a:rPr>
              <a:t>Health Group</a:t>
            </a:r>
          </a:p>
          <a:p>
            <a:pPr lvl="1"/>
            <a:r>
              <a:rPr lang="en-US" sz="2000" dirty="0">
                <a:latin typeface="+mj-lt"/>
              </a:rPr>
              <a:t>District Health Departments 2 and 4</a:t>
            </a:r>
          </a:p>
          <a:p>
            <a:pPr lvl="1"/>
            <a:r>
              <a:rPr lang="en-US" sz="2000" dirty="0">
                <a:latin typeface="+mj-lt"/>
              </a:rPr>
              <a:t>Ionia County Health Department</a:t>
            </a:r>
          </a:p>
          <a:p>
            <a:pPr lvl="1"/>
            <a:r>
              <a:rPr lang="en-US" sz="2000" dirty="0">
                <a:latin typeface="+mj-lt"/>
              </a:rPr>
              <a:t>Kent County Health Department</a:t>
            </a:r>
          </a:p>
          <a:p>
            <a:pPr lvl="1"/>
            <a:r>
              <a:rPr lang="en-US" sz="2000" dirty="0">
                <a:latin typeface="+mj-lt"/>
              </a:rPr>
              <a:t>Michigan Association for Local Public Health</a:t>
            </a:r>
          </a:p>
          <a:p>
            <a:pPr lvl="1"/>
            <a:r>
              <a:rPr lang="en-US" sz="2000" dirty="0">
                <a:latin typeface="+mj-lt"/>
              </a:rPr>
              <a:t>Michigan Association of Local Environmental Health Administrators</a:t>
            </a:r>
          </a:p>
          <a:p>
            <a:pPr lvl="1"/>
            <a:r>
              <a:rPr lang="en-US" sz="2000" dirty="0"/>
              <a:t>MDHHS</a:t>
            </a: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65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966" y="363583"/>
            <a:ext cx="8229600" cy="60662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Stakeholders Involved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875" y="1143000"/>
            <a:ext cx="7945781" cy="480060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j-lt"/>
              </a:rPr>
              <a:t>Environmental Group</a:t>
            </a:r>
          </a:p>
          <a:p>
            <a:pPr lvl="1"/>
            <a:r>
              <a:rPr lang="en-US" sz="2000" dirty="0">
                <a:latin typeface="+mj-lt"/>
              </a:rPr>
              <a:t>Clean Water Action</a:t>
            </a:r>
          </a:p>
          <a:p>
            <a:pPr lvl="1"/>
            <a:r>
              <a:rPr lang="en-US" sz="2000" dirty="0">
                <a:latin typeface="+mj-lt"/>
              </a:rPr>
              <a:t>Environment Michigan</a:t>
            </a:r>
          </a:p>
          <a:p>
            <a:pPr lvl="1"/>
            <a:r>
              <a:rPr lang="en-US" sz="2000" dirty="0">
                <a:latin typeface="+mj-lt"/>
              </a:rPr>
              <a:t>Great Lakes Environmental Law Center</a:t>
            </a:r>
          </a:p>
          <a:p>
            <a:pPr lvl="1"/>
            <a:r>
              <a:rPr lang="en-US" sz="2000" dirty="0">
                <a:latin typeface="+mj-lt"/>
              </a:rPr>
              <a:t>Huron River Watershed Council </a:t>
            </a:r>
          </a:p>
          <a:p>
            <a:pPr lvl="1"/>
            <a:r>
              <a:rPr lang="en-US" sz="2000" dirty="0">
                <a:latin typeface="+mj-lt"/>
              </a:rPr>
              <a:t>League of Conservation Voters</a:t>
            </a:r>
          </a:p>
          <a:p>
            <a:pPr lvl="1"/>
            <a:r>
              <a:rPr lang="en-US" sz="2000" dirty="0">
                <a:latin typeface="+mj-lt"/>
              </a:rPr>
              <a:t>Michigan Environmental Council</a:t>
            </a:r>
          </a:p>
          <a:p>
            <a:pPr lvl="1"/>
            <a:r>
              <a:rPr lang="en-US" sz="2000" dirty="0">
                <a:latin typeface="+mj-lt"/>
              </a:rPr>
              <a:t>National Resources Defense Council</a:t>
            </a:r>
          </a:p>
          <a:p>
            <a:pPr lvl="1"/>
            <a:r>
              <a:rPr lang="en-US" sz="2000" dirty="0">
                <a:latin typeface="+mj-lt"/>
              </a:rPr>
              <a:t>The Nature Conservancy</a:t>
            </a:r>
          </a:p>
          <a:p>
            <a:pPr lvl="1"/>
            <a:r>
              <a:rPr lang="en-US" sz="2000" dirty="0">
                <a:latin typeface="+mj-lt"/>
              </a:rPr>
              <a:t>Sierra Club</a:t>
            </a: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550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A51DC-72E1-4245-803E-DDA8411A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Stakeholders Involved (cont.)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9D5C490-05C8-43EF-8B6C-D4C9AF6DB076}"/>
              </a:ext>
            </a:extLst>
          </p:cNvPr>
          <p:cNvSpPr txBox="1">
            <a:spLocks/>
          </p:cNvSpPr>
          <p:nvPr/>
        </p:nvSpPr>
        <p:spPr>
          <a:xfrm>
            <a:off x="609600" y="12954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32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8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•"/>
              <a:defRPr sz="24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–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3EA0B5"/>
              </a:buClr>
              <a:buFont typeface="Arial" panose="020B0604020202020204" pitchFamily="34" charset="0"/>
              <a:buChar char="»"/>
              <a:defRPr sz="2000" kern="1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Municipalities Group</a:t>
            </a:r>
          </a:p>
          <a:p>
            <a:pPr lvl="1"/>
            <a:r>
              <a:rPr lang="en-US" sz="2000" dirty="0"/>
              <a:t>AWWA</a:t>
            </a:r>
          </a:p>
          <a:p>
            <a:pPr lvl="1"/>
            <a:r>
              <a:rPr lang="en-US" sz="2000" dirty="0"/>
              <a:t>Consultant – </a:t>
            </a:r>
            <a:r>
              <a:rPr lang="en-US" sz="2000" dirty="0" err="1"/>
              <a:t>Prein</a:t>
            </a:r>
            <a:r>
              <a:rPr lang="en-US" sz="2000" dirty="0"/>
              <a:t> and </a:t>
            </a:r>
            <a:r>
              <a:rPr lang="en-US" sz="2000" dirty="0" err="1"/>
              <a:t>Newhoff</a:t>
            </a:r>
            <a:endParaRPr lang="en-US" sz="2000" dirty="0"/>
          </a:p>
          <a:p>
            <a:pPr lvl="1"/>
            <a:r>
              <a:rPr lang="en-US" sz="2000" dirty="0"/>
              <a:t>Contractor Operations/Consultant - </a:t>
            </a:r>
            <a:r>
              <a:rPr lang="nl-NL" sz="2000" dirty="0"/>
              <a:t>Fleis &amp; VandenBrink Engineering, Inc.</a:t>
            </a:r>
            <a:endParaRPr lang="en-US" sz="2000" dirty="0"/>
          </a:p>
          <a:p>
            <a:pPr lvl="1"/>
            <a:r>
              <a:rPr lang="en-US" sz="2000" dirty="0"/>
              <a:t>Michigan Chapter of American of Public Works Administration</a:t>
            </a:r>
          </a:p>
          <a:p>
            <a:pPr lvl="1"/>
            <a:r>
              <a:rPr lang="en-US" sz="2000" dirty="0"/>
              <a:t>Michigan Environmental Laboratory Association</a:t>
            </a:r>
          </a:p>
          <a:p>
            <a:pPr lvl="1"/>
            <a:r>
              <a:rPr lang="en-US" sz="2000" dirty="0"/>
              <a:t>Michigan Municipal League</a:t>
            </a:r>
          </a:p>
          <a:p>
            <a:pPr lvl="1"/>
            <a:r>
              <a:rPr lang="en-US" sz="2000" dirty="0"/>
              <a:t>Michigan Rural Water Association</a:t>
            </a:r>
          </a:p>
          <a:p>
            <a:pPr lvl="1"/>
            <a:r>
              <a:rPr lang="en-US" sz="2000" dirty="0"/>
              <a:t>Michigan Townships Association</a:t>
            </a:r>
          </a:p>
          <a:p>
            <a:pPr lvl="1"/>
            <a:r>
              <a:rPr lang="en-US" sz="2000" dirty="0"/>
              <a:t>Michigan Water Environment Association </a:t>
            </a:r>
          </a:p>
          <a:p>
            <a:pPr lvl="1"/>
            <a:r>
              <a:rPr lang="en-US" sz="2000" dirty="0"/>
              <a:t>Safe Water Engineering</a:t>
            </a:r>
          </a:p>
          <a:p>
            <a:pPr lvl="1"/>
            <a:r>
              <a:rPr lang="en-US" sz="2000" dirty="0"/>
              <a:t>SEMCOG</a:t>
            </a:r>
          </a:p>
          <a:p>
            <a:pPr lvl="1"/>
            <a:r>
              <a:rPr lang="en-US" sz="2000" dirty="0"/>
              <a:t>Water Utility – City of Ann Arbor</a:t>
            </a:r>
          </a:p>
          <a:p>
            <a:pPr lvl="1"/>
            <a:r>
              <a:rPr lang="en-US" sz="2000" dirty="0"/>
              <a:t>Water Utility – Plainfield Township</a:t>
            </a:r>
          </a:p>
        </p:txBody>
      </p:sp>
    </p:spTree>
    <p:extLst>
      <p:ext uri="{BB962C8B-B14F-4D97-AF65-F5344CB8AC3E}">
        <p14:creationId xmlns:p14="http://schemas.microsoft.com/office/powerpoint/2010/main" val="4067574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A51DC-72E1-4245-803E-DDA8411A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Stakeholders Involved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17FC1-E891-45AE-A63F-87514676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Citizens Group</a:t>
            </a:r>
          </a:p>
          <a:p>
            <a:pPr lvl="1"/>
            <a:r>
              <a:rPr lang="en-US" sz="2000" dirty="0"/>
              <a:t>Held 2 Webinars with Citizens in Affected Communities</a:t>
            </a:r>
          </a:p>
          <a:p>
            <a:pPr lvl="1"/>
            <a:r>
              <a:rPr lang="en-US" sz="2000" dirty="0"/>
              <a:t>Utilized MPART Citizens Advisory Council List</a:t>
            </a:r>
          </a:p>
          <a:p>
            <a:pPr lvl="1"/>
            <a:r>
              <a:rPr lang="en-US" sz="2000" dirty="0"/>
              <a:t>One Listening Session</a:t>
            </a:r>
          </a:p>
          <a:p>
            <a:pPr lvl="1"/>
            <a:r>
              <a:rPr lang="en-US" sz="2000" dirty="0"/>
              <a:t>One Session to Present Draft Rules and Get Input</a:t>
            </a:r>
          </a:p>
        </p:txBody>
      </p:sp>
    </p:spTree>
    <p:extLst>
      <p:ext uri="{BB962C8B-B14F-4D97-AF65-F5344CB8AC3E}">
        <p14:creationId xmlns:p14="http://schemas.microsoft.com/office/powerpoint/2010/main" val="4152248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9DC6-5D41-426F-BDA4-87DE731E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97656"/>
            <a:ext cx="8458200" cy="868362"/>
          </a:xfrm>
        </p:spPr>
        <p:txBody>
          <a:bodyPr>
            <a:normAutofit/>
          </a:bodyPr>
          <a:lstStyle/>
          <a:p>
            <a:r>
              <a:rPr lang="en-US" sz="3200" dirty="0"/>
              <a:t>Environmental Rules Review Committee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B212DAD-BE4B-46CE-AF1A-E3103A9DA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557242"/>
              </p:ext>
            </p:extLst>
          </p:nvPr>
        </p:nvGraphicFramePr>
        <p:xfrm>
          <a:off x="685800" y="990600"/>
          <a:ext cx="8115300" cy="5147626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1307299946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970114758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Janet Barlow (I), Clio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a statewide organization that represents small businesses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10/4/2020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Rob </a:t>
                      </a:r>
                      <a:r>
                        <a:rPr lang="en-US" sz="1200" b="1" dirty="0" err="1">
                          <a:effectLst/>
                        </a:rPr>
                        <a:t>Nederhood</a:t>
                      </a:r>
                      <a:r>
                        <a:rPr lang="en-US" sz="1200" b="1" dirty="0">
                          <a:effectLst/>
                        </a:rPr>
                        <a:t> (I), Grosse Pointe Park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the general public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10/4/2022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21188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Charles </a:t>
                      </a:r>
                      <a:r>
                        <a:rPr lang="en-US" sz="1200" b="1" dirty="0" err="1">
                          <a:effectLst/>
                        </a:rPr>
                        <a:t>Lippstreu</a:t>
                      </a:r>
                      <a:r>
                        <a:rPr lang="en-US" sz="1200" b="1" dirty="0">
                          <a:effectLst/>
                        </a:rPr>
                        <a:t> (D), Grand Rapids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a statewide agriculture organization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10/4/2021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Eric Pessell, (I), Delton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en-US" sz="1200">
                          <a:effectLst/>
                        </a:rPr>
                        <a:t>Representing public health professionals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Term expires 10/4/2020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8839919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Dr. Melissa Stults (D), Ann Arbor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local governments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10/4/2021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Daniel </a:t>
                      </a:r>
                      <a:r>
                        <a:rPr lang="en-US" sz="1200" b="1" dirty="0" err="1">
                          <a:effectLst/>
                        </a:rPr>
                        <a:t>Frakes</a:t>
                      </a:r>
                      <a:r>
                        <a:rPr lang="en-US" sz="1200" b="1" dirty="0">
                          <a:effectLst/>
                        </a:rPr>
                        <a:t> (I), St. Clair Shores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a statewide manufacturing organization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10/4/2020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6985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David Maness (R), Midland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the oil and gas industry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10/4/2022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Helen Taylor (I), Okemos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a statewide land conservancy organization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10/4/2022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06980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 err="1">
                          <a:effectLst/>
                        </a:rPr>
                        <a:t>Fadi</a:t>
                      </a:r>
                      <a:r>
                        <a:rPr lang="en-US" sz="1200" b="1" dirty="0">
                          <a:effectLst/>
                        </a:rPr>
                        <a:t> Mourad (I), Farmington Hills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public utilities that engage in the generation, transmission, or distribution of electricity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10/4/2022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Grant Trigger (I), West Bloomfield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the general public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10/4/2021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369956"/>
                  </a:ext>
                </a:extLst>
              </a:tr>
              <a:tr h="886756"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>
                          <a:effectLst/>
                        </a:rPr>
                      </a:br>
                      <a:r>
                        <a:rPr lang="en-US" sz="1200" b="1">
                          <a:effectLst/>
                        </a:rPr>
                        <a:t>Shayna Schupan Barry (I), Portage</a:t>
                      </a:r>
                      <a:endParaRPr lang="en-US" sz="1200">
                        <a:effectLst/>
                      </a:endParaRPr>
                    </a:p>
                    <a:p>
                      <a:pPr algn="ctr" fontAlgn="t"/>
                      <a:r>
                        <a:rPr lang="en-US" sz="1200">
                          <a:effectLst/>
                        </a:rPr>
                        <a:t>Representing the solid waste management industry</a:t>
                      </a:r>
                      <a:br>
                        <a:rPr lang="en-US" sz="1200">
                          <a:effectLst/>
                        </a:rPr>
                      </a:br>
                      <a:r>
                        <a:rPr lang="en-US" sz="1200">
                          <a:effectLst/>
                        </a:rPr>
                        <a:t>Term expires 10/4/2021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Jeremy Orr (D), Detroit</a:t>
                      </a:r>
                      <a:endParaRPr lang="en-US" sz="1200" dirty="0">
                        <a:effectLst/>
                      </a:endParaRPr>
                    </a:p>
                    <a:p>
                      <a:pPr algn="ctr" fontAlgn="t"/>
                      <a:r>
                        <a:rPr lang="en-US" sz="1200" dirty="0">
                          <a:effectLst/>
                        </a:rPr>
                        <a:t>Representing a statewide environmental organization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Term expires 10/4/2021</a:t>
                      </a:r>
                    </a:p>
                  </a:txBody>
                  <a:tcPr marL="23751" marR="23751" marT="23751" marB="237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4703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780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0"/>
            <a:ext cx="61722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Proposed  MCLs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A37BD29-6A03-43ED-887C-5DA95C3100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107439"/>
              </p:ext>
            </p:extLst>
          </p:nvPr>
        </p:nvGraphicFramePr>
        <p:xfrm>
          <a:off x="457200" y="1600200"/>
          <a:ext cx="8077200" cy="404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169673793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4110657306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4941562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17251232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Contaminant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MCL (ng/L)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Effective</a:t>
                      </a:r>
                    </a:p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Chemical Abstract Services Registry Number (CASRN)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871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CIDFont+F1"/>
                        </a:rPr>
                        <a:t>PERFLUORONONANOIC ACID (PFNA)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375-95-1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5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PERFLUOROOCTANOIC ACID (PFOA)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335-67-1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848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PERFLUOROOCTANE SULFONIC ACID (PFOS)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1763-23-1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169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PERFLUOROHEXANE SULFONIC ACID (</a:t>
                      </a:r>
                      <a:r>
                        <a:rPr lang="en-US" sz="1600" dirty="0" err="1"/>
                        <a:t>PFHxS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355-46-4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19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HEXAFLUOROPROPYLENE OXIDE DIMER</a:t>
                      </a:r>
                    </a:p>
                    <a:p>
                      <a:r>
                        <a:rPr lang="en-US" sz="1600" dirty="0"/>
                        <a:t>ACID (HFPO-DA) (a GenX compound)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13252-13-6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7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PERFLUOROBUTANE SULFONIC ACID (PFBS)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/>
                        <a:t>Immediate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375-73-5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539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PERFLUOROHEXANOIC ACID (</a:t>
                      </a:r>
                      <a:r>
                        <a:rPr lang="en-US" sz="1600" dirty="0" err="1"/>
                        <a:t>PFHxA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Immediate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307-24-4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0776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949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51818D"/>
      </a:accent1>
      <a:accent2>
        <a:srgbClr val="92D050"/>
      </a:accent2>
      <a:accent3>
        <a:srgbClr val="51818D"/>
      </a:accent3>
      <a:accent4>
        <a:srgbClr val="00B050"/>
      </a:accent4>
      <a:accent5>
        <a:srgbClr val="095ACA"/>
      </a:accent5>
      <a:accent6>
        <a:srgbClr val="063597"/>
      </a:accent6>
      <a:hlink>
        <a:srgbClr val="17BBFD"/>
      </a:hlink>
      <a:folHlink>
        <a:srgbClr val="73D6F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EFF736140F1F418848DBDA5DF3FCBF" ma:contentTypeVersion="12" ma:contentTypeDescription="Create a new document." ma:contentTypeScope="" ma:versionID="3e4bff94830687ead237d49d3d672272">
  <xsd:schema xmlns:xsd="http://www.w3.org/2001/XMLSchema" xmlns:xs="http://www.w3.org/2001/XMLSchema" xmlns:p="http://schemas.microsoft.com/office/2006/metadata/properties" xmlns:ns2="0d190d9c-da01-41a9-89be-08dba3442ab3" xmlns:ns3="a35d7481-532c-4ded-891b-357635071fc2" targetNamespace="http://schemas.microsoft.com/office/2006/metadata/properties" ma:root="true" ma:fieldsID="f3b980dd55472d7bbe95de82e37686ab" ns2:_="" ns3:_="">
    <xsd:import namespace="0d190d9c-da01-41a9-89be-08dba3442ab3"/>
    <xsd:import namespace="a35d7481-532c-4ded-891b-357635071f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ediaServiceMetadata" minOccurs="0"/>
                <xsd:element ref="ns3:MediaServiceFastMetadata" minOccurs="0"/>
                <xsd:element ref="ns2:SharedWithDetails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90d9c-da01-41a9-89be-08dba3442a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5d7481-532c-4ded-891b-357635071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812E21-0409-4A82-84AE-DBF400EF1A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190d9c-da01-41a9-89be-08dba3442ab3"/>
    <ds:schemaRef ds:uri="a35d7481-532c-4ded-891b-357635071f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9C7404-C7AB-4ECF-AF4C-A67AB67DD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175194-E859-494A-B0B4-B1F43939DDDC}">
  <ds:schemaRefs>
    <ds:schemaRef ds:uri="0d190d9c-da01-41a9-89be-08dba3442ab3"/>
    <ds:schemaRef ds:uri="http://purl.org/dc/terms/"/>
    <ds:schemaRef ds:uri="a35d7481-532c-4ded-891b-357635071fc2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58162</TotalTime>
  <Words>806</Words>
  <Application>Microsoft Office PowerPoint</Application>
  <PresentationFormat>On-screen Show (4:3)</PresentationFormat>
  <Paragraphs>259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CIDFont+F1</vt:lpstr>
      <vt:lpstr>Office Theme</vt:lpstr>
      <vt:lpstr>Proposed PFAS Maximum Contaminant Levels (MCLs) and Rules</vt:lpstr>
      <vt:lpstr>Background</vt:lpstr>
      <vt:lpstr>Timeline - PFAS MCL Process</vt:lpstr>
      <vt:lpstr>Stakeholders Involved</vt:lpstr>
      <vt:lpstr>Stakeholders Involved (cont.)</vt:lpstr>
      <vt:lpstr>Stakeholders Involved (cont.)</vt:lpstr>
      <vt:lpstr>Stakeholders Involved (cont.)</vt:lpstr>
      <vt:lpstr>Environmental Rules Review Committee</vt:lpstr>
      <vt:lpstr>Proposed  MCLs</vt:lpstr>
      <vt:lpstr>How Does the Rule Work?</vt:lpstr>
      <vt:lpstr>Who Must Follow the New Rule</vt:lpstr>
      <vt:lpstr>Sampling Requirements</vt:lpstr>
      <vt:lpstr>Sampling Requirements (cont.)</vt:lpstr>
      <vt:lpstr>When are Results Reported to EGLE?</vt:lpstr>
      <vt:lpstr>Compliance Calculation</vt:lpstr>
      <vt:lpstr>Public Notification</vt:lpstr>
      <vt:lpstr>Treatment Technology</vt:lpstr>
      <vt:lpstr>Laboratory Certification</vt:lpstr>
      <vt:lpstr>Regulatory Impact Statement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Berthold, Alana (DEQ)</dc:creator>
  <cp:lastModifiedBy>MichLaw User</cp:lastModifiedBy>
  <cp:revision>133</cp:revision>
  <cp:lastPrinted>2020-07-22T14:38:58Z</cp:lastPrinted>
  <dcterms:created xsi:type="dcterms:W3CDTF">2019-04-11T16:38:06Z</dcterms:created>
  <dcterms:modified xsi:type="dcterms:W3CDTF">2020-07-22T14:39:19Z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f46dfe0-534f-4c95-815c-5b1af86b9823_Enabled">
    <vt:lpwstr>True</vt:lpwstr>
  </property>
  <property fmtid="{D5CDD505-2E9C-101B-9397-08002B2CF9AE}" pid="3" name="MSIP_Label_2f46dfe0-534f-4c95-815c-5b1af86b9823_SiteId">
    <vt:lpwstr>d5fb7087-3777-42ad-966a-892ef47225d1</vt:lpwstr>
  </property>
  <property fmtid="{D5CDD505-2E9C-101B-9397-08002B2CF9AE}" pid="4" name="MSIP_Label_2f46dfe0-534f-4c95-815c-5b1af86b9823_Owner">
    <vt:lpwstr>OswaldE1@michigan.gov</vt:lpwstr>
  </property>
  <property fmtid="{D5CDD505-2E9C-101B-9397-08002B2CF9AE}" pid="5" name="MSIP_Label_2f46dfe0-534f-4c95-815c-5b1af86b9823_SetDate">
    <vt:lpwstr>2020-07-21T20:01:05.1365724Z</vt:lpwstr>
  </property>
  <property fmtid="{D5CDD505-2E9C-101B-9397-08002B2CF9AE}" pid="6" name="MSIP_Label_2f46dfe0-534f-4c95-815c-5b1af86b9823_Name">
    <vt:lpwstr>Public Data (Published to the Public)</vt:lpwstr>
  </property>
  <property fmtid="{D5CDD505-2E9C-101B-9397-08002B2CF9AE}" pid="7" name="MSIP_Label_2f46dfe0-534f-4c95-815c-5b1af86b9823_Application">
    <vt:lpwstr>Microsoft Azure Information Protection</vt:lpwstr>
  </property>
  <property fmtid="{D5CDD505-2E9C-101B-9397-08002B2CF9AE}" pid="8" name="MSIP_Label_2f46dfe0-534f-4c95-815c-5b1af86b9823_ActionId">
    <vt:lpwstr>f39149f2-e4bd-4b1e-b880-42c2007e1739</vt:lpwstr>
  </property>
  <property fmtid="{D5CDD505-2E9C-101B-9397-08002B2CF9AE}" pid="9" name="MSIP_Label_2f46dfe0-534f-4c95-815c-5b1af86b9823_Extended_MSFT_Method">
    <vt:lpwstr>Manual</vt:lpwstr>
  </property>
  <property fmtid="{D5CDD505-2E9C-101B-9397-08002B2CF9AE}" pid="10" name="Sensitivity">
    <vt:lpwstr>Public Data (Published to the Public)</vt:lpwstr>
  </property>
  <property fmtid="{D5CDD505-2E9C-101B-9397-08002B2CF9AE}" pid="11" name="ContentTypeId">
    <vt:lpwstr>0x01010039EFF736140F1F418848DBDA5DF3FCBF</vt:lpwstr>
  </property>
</Properties>
</file>